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6" r:id="rId3"/>
    <p:sldId id="258" r:id="rId4"/>
    <p:sldId id="264" r:id="rId5"/>
    <p:sldId id="269" r:id="rId6"/>
    <p:sldId id="265" r:id="rId7"/>
    <p:sldId id="266" r:id="rId8"/>
    <p:sldId id="267" r:id="rId9"/>
    <p:sldId id="268" r:id="rId10"/>
    <p:sldId id="278" r:id="rId11"/>
    <p:sldId id="274" r:id="rId12"/>
    <p:sldId id="275" r:id="rId13"/>
    <p:sldId id="263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FF"/>
    <a:srgbClr val="FFF16F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16399-62EA-42A4-9895-0E8EAE21B1EF}" type="datetimeFigureOut">
              <a:rPr lang="sr-Latn-BA" smtClean="0"/>
              <a:t>26.10.2023.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C531F-E9F9-4CBE-8E3D-C93AFA51B06E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9017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DAE42-CFE9-49A0-8887-169CD0702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AF29F-099A-400C-A235-C341513B4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D546D-BE4D-4D01-9786-265FDBF4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3C1C-4FF1-4773-8BEA-64BBFABD70A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07003-033A-4E0C-BD53-BA1CDB0C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AC124-635C-4B74-9330-E4FF4337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280C-7D8D-4498-82FE-4CBC5087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3716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44B67-729C-4844-B7ED-9C7B0176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1F2AF-0E88-4E30-AED3-FDA6C5ADB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A4E62-0B8D-4E9C-82CC-419FB604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3C1C-4FF1-4773-8BEA-64BBFABD70A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2D5AF-D3C2-46D0-A628-507095C1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253F1-E5FF-4904-A63B-6CC04162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280C-7D8D-4498-82FE-4CBC5087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0610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C1576-73C2-460D-A910-50E9AE473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7A579-2F54-4C0D-8554-D5C8B322F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45409-C7BF-4344-83B1-29B59000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3C1C-4FF1-4773-8BEA-64BBFABD70A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8FBF9-725A-4EC0-BD5A-805ABF04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CC76F-976A-43EE-B9E1-32E73932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280C-7D8D-4498-82FE-4CBC5087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9487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4DDB-6A6A-4A41-9039-5C052C9F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B3852-C4DD-4930-9B74-3164F19D4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65C42-A2C9-48B2-9052-8F59C4CF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3C1C-4FF1-4773-8BEA-64BBFABD70A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DB88E-91A8-4038-A607-A2AA5B35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9A850-4B45-45DF-B315-13C3B87A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280C-7D8D-4498-82FE-4CBC5087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629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DF89-2CD0-4516-88EB-0D040315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B2299-4D8D-46C1-A5A9-C9FD5898B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E33A7-E33D-4BA4-BDF2-62FB520B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3C1C-4FF1-4773-8BEA-64BBFABD70A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D344C-2170-4CEE-A7D9-6751C1E7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A4D44-E994-4EF3-92A1-67870E20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280C-7D8D-4498-82FE-4CBC5087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0134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5D65-4AE2-46F8-8C10-EDDE431D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04295-BDE2-4C62-A0E6-B09F30FD6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81C9C-7768-4073-99A6-82CDFCAC1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09E8F-A1B5-4DEA-A191-E0C2E379A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3C1C-4FF1-4773-8BEA-64BBFABD70A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8CC6C-86C1-4166-BBCF-1DF4F5AC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33DA5-5B00-4F8E-98B4-8AF561C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280C-7D8D-4498-82FE-4CBC5087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659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3670-CCBC-4A5C-8089-9416AB0D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E309E-A131-46E7-AEAC-4FBB47D2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5A1A7-DAEF-4A6C-B008-79B20DDA9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E0C77-EEC4-4285-ADAB-168F7DF5F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68095C-1F7F-4B7C-BA74-357B8EBB5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200EAF-104B-42B4-B2D4-0BF55601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3C1C-4FF1-4773-8BEA-64BBFABD70A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4EBDD5-8208-43BD-8E92-4610817A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51B73E-7A78-4D77-99FA-84A36272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280C-7D8D-4498-82FE-4CBC5087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8992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2D116-072E-444D-9359-9DE62117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AC23A-D098-4830-9992-B0320AB8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3C1C-4FF1-4773-8BEA-64BBFABD70A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505BA-FCBC-4158-A1C1-E1F9D83C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34AEB-A83B-4585-AFA5-7BEA8954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280C-7D8D-4498-82FE-4CBC5087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929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2B82B6-C998-47D2-94A5-A5FE1602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3C1C-4FF1-4773-8BEA-64BBFABD70A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9F3725-225F-499E-88A5-90DB96C6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A8947-47F1-4E92-97BB-94915B59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280C-7D8D-4498-82FE-4CBC5087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6628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3FB7-F15F-468D-B212-88FB3CD8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EDE01-9976-40D4-8370-527011B65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6B3E6-BD50-4298-99E2-F1918B2BE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6F634-C99A-4AEC-8119-A9F374C72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3C1C-4FF1-4773-8BEA-64BBFABD70A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F011A-521E-488B-BE72-657F0345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D2E61-57BA-4D9F-AC17-19C44A63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280C-7D8D-4498-82FE-4CBC5087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677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0A0E8-C7AC-4F31-B73C-96EA58B3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F1B67F-63D7-452D-B258-9A558ECF3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r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1DFCA-C6F7-4006-9D2E-6A03D304A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85504-38A6-4AB8-B5FE-9CE8278F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3C1C-4FF1-4773-8BEA-64BBFABD70A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C6FE6-E9E1-48C3-A1A7-56DE52D1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797CB-1CB1-4066-9B1E-2E750764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F280C-7D8D-4498-82FE-4CBC5087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6314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74D2FA-C1E9-416F-97B0-AEDE944D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B1261-39CF-4FF4-BF94-D161E1752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365E0-2129-41CC-8501-9FEDB36A7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E3C1C-4FF1-4773-8BEA-64BBFABD70A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44570-E847-4A6F-A970-2297195D5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E796B-3255-4701-9F2F-614CBD04A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F280C-7D8D-4498-82FE-4CBC50876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2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253891"/>
            <a:ext cx="9182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 </a:t>
            </a:r>
            <a:r>
              <a:rPr lang="sr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Међународна конференција </a:t>
            </a:r>
            <a:r>
              <a:rPr lang="sr-Latn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r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БЕЗБЈЕДНОСТ САОБРАЋАЈА У ЛОКАЛНОЈ ЗАЈЕДНИЦИ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</a:t>
            </a:r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r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nternational </a:t>
            </a:r>
            <a:r>
              <a:rPr lang="sr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„ROAD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IN LOCAL COMMUNITIES“</a:t>
            </a:r>
          </a:p>
        </p:txBody>
      </p:sp>
      <p:pic>
        <p:nvPicPr>
          <p:cNvPr id="10" name="Picture 9" descr="C:\Users\Baza Podataka\Desktop\LOGO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400"/>
            <a:ext cx="1066800" cy="110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248400" y="6353115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26 - 27. октобар, 2023. године</a:t>
            </a:r>
            <a:r>
              <a:rPr lang="sr-Cyrl-BA" b="1" dirty="0" smtClean="0"/>
              <a:t>,</a:t>
            </a:r>
            <a:r>
              <a:rPr lang="sr-Latn-BA" b="1" dirty="0" smtClean="0"/>
              <a:t> </a:t>
            </a:r>
            <a:r>
              <a:rPr lang="sr-Cyrl-BA" b="1" dirty="0"/>
              <a:t>Бања Лука</a:t>
            </a:r>
            <a:endParaRPr lang="sr-Latn-BA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00200" y="1447800"/>
            <a:ext cx="899160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sr-Cyrl-B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Јавно предузеће „Путеви Републике Српске“ као кључни фактор безбједности саобраћаја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2995689"/>
            <a:ext cx="899160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company </a:t>
            </a:r>
            <a:r>
              <a:rPr lang="sr-Latn-B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 of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Srpska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Roads</a:t>
            </a:r>
            <a:r>
              <a:rPr lang="sr-Latn-B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 key factor of road safety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9053" y="5543729"/>
            <a:ext cx="9999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/>
              <a:t>Милан Дакић, </a:t>
            </a:r>
            <a:r>
              <a:rPr lang="sr-Cyrl-BA" sz="2000" i="1" dirty="0" smtClean="0"/>
              <a:t>Ј.П. „Путеви РС“, вд Директор</a:t>
            </a:r>
            <a:endParaRPr lang="sr-Latn-BA" sz="2000" i="1" dirty="0"/>
          </a:p>
          <a:p>
            <a:r>
              <a:rPr lang="sr-Cyrl-BA" sz="2000" dirty="0" smtClean="0"/>
              <a:t>Саша Јаснић, </a:t>
            </a:r>
            <a:r>
              <a:rPr lang="sr-Cyrl-BA" sz="2000" i="1" dirty="0"/>
              <a:t>Ј.П. „Путеви РС“, </a:t>
            </a:r>
            <a:r>
              <a:rPr lang="sr-Cyrl-BA" sz="2000" i="1" dirty="0" smtClean="0"/>
              <a:t>руководилац Одјељења за безбједност саобраћаја</a:t>
            </a:r>
            <a:endParaRPr lang="sr-Latn-BA" sz="2000" i="1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52400" y="6353115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4300" y="1143000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289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174" y="152400"/>
            <a:ext cx="11032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ИНТЕЛИГЕНТНИ ТРАНСПОРТНИ СИСТЕМИ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BA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828800" y="6353115"/>
            <a:ext cx="86868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52400" y="6353115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175" y="914400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48400" y="6353115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26 - 27. октобар, 2023. године</a:t>
            </a:r>
            <a:r>
              <a:rPr lang="sr-Cyrl-BA" b="1" dirty="0" smtClean="0"/>
              <a:t>,</a:t>
            </a:r>
            <a:r>
              <a:rPr lang="sr-Latn-BA" b="1" dirty="0" smtClean="0"/>
              <a:t> </a:t>
            </a:r>
            <a:r>
              <a:rPr lang="sr-Cyrl-BA" b="1" dirty="0"/>
              <a:t>Бања Лука</a:t>
            </a:r>
            <a:endParaRPr lang="sr-Latn-B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333" r="2500" b="14444"/>
          <a:stretch/>
        </p:blipFill>
        <p:spPr>
          <a:xfrm>
            <a:off x="838200" y="949851"/>
            <a:ext cx="10357315" cy="52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55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174" y="152400"/>
            <a:ext cx="9050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РЕЗУЛТАТ (1)</a:t>
            </a:r>
            <a:endParaRPr lang="sr-Cyrl-B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BA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828800" y="6353115"/>
            <a:ext cx="86868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52400" y="6353115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175" y="914400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48400" y="6353115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26 - 27. октобар, 2023. године</a:t>
            </a:r>
            <a:r>
              <a:rPr lang="sr-Cyrl-BA" b="1" dirty="0" smtClean="0"/>
              <a:t>,</a:t>
            </a:r>
            <a:r>
              <a:rPr lang="sr-Latn-BA" b="1" dirty="0" smtClean="0"/>
              <a:t> </a:t>
            </a:r>
            <a:r>
              <a:rPr lang="sr-Cyrl-BA" b="1" dirty="0"/>
              <a:t>Бања Лука</a:t>
            </a:r>
            <a:endParaRPr lang="sr-Latn-BA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4" y="1228129"/>
            <a:ext cx="6249235" cy="4053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72" y="1937092"/>
            <a:ext cx="6316003" cy="40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8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174" y="152400"/>
            <a:ext cx="9050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РЕЗУЛТАТ (2)</a:t>
            </a:r>
            <a:endParaRPr lang="sr-Cyrl-B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BA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828800" y="6353115"/>
            <a:ext cx="86868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52400" y="6353115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175" y="914400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48400" y="6353115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26 - 27. октобар, 2023. године</a:t>
            </a:r>
            <a:r>
              <a:rPr lang="sr-Cyrl-BA" b="1" dirty="0" smtClean="0"/>
              <a:t>,</a:t>
            </a:r>
            <a:r>
              <a:rPr lang="sr-Latn-BA" b="1" dirty="0" smtClean="0"/>
              <a:t> </a:t>
            </a:r>
            <a:r>
              <a:rPr lang="sr-Cyrl-BA" b="1" dirty="0"/>
              <a:t>Бања Лука</a:t>
            </a:r>
            <a:endParaRPr lang="sr-Latn-BA" b="1" dirty="0"/>
          </a:p>
        </p:txBody>
      </p:sp>
      <p:pic>
        <p:nvPicPr>
          <p:cNvPr id="15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5" y="1228129"/>
            <a:ext cx="6249236" cy="402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12" y="1888034"/>
            <a:ext cx="631666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291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19350" y="3200400"/>
            <a:ext cx="7505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sr-Cyrl-B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ПАЖЊИ!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81678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 </a:t>
            </a:r>
            <a:r>
              <a:rPr lang="sr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Међународна конференција </a:t>
            </a:r>
            <a:endParaRPr lang="sr-Latn-B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r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БЕЗБЈЕДНОСТ САОБРАЋАЈА У ЛОКАЛНОЈ ЗАЈЕДНИЦИ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B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</a:t>
            </a:r>
            <a:r>
              <a:rPr lang="sr-Cyrl-B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r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nternational conference</a:t>
            </a:r>
            <a:endParaRPr lang="sr-Latn-B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„ROAD SAFETY IN LOCAL COMMUNITIES“</a:t>
            </a:r>
          </a:p>
        </p:txBody>
      </p:sp>
      <p:pic>
        <p:nvPicPr>
          <p:cNvPr id="11" name="Picture 10" descr="C:\Users\Baza Podataka\Desktop\LOGO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94" y="51841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Baza Podataka\Desktop\LOGO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850" y="51841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152400" y="6353115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52400" y="1295400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48400" y="6353115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26 - 27. октобар, 2023. године</a:t>
            </a:r>
            <a:r>
              <a:rPr lang="sr-Cyrl-BA" b="1" dirty="0" smtClean="0"/>
              <a:t>,</a:t>
            </a:r>
            <a:r>
              <a:rPr lang="sr-Latn-BA" b="1" dirty="0" smtClean="0"/>
              <a:t> </a:t>
            </a:r>
            <a:r>
              <a:rPr lang="sr-Cyrl-BA" b="1" dirty="0"/>
              <a:t>Бања Лука</a:t>
            </a:r>
            <a:endParaRPr lang="sr-Latn-BA" b="1" dirty="0"/>
          </a:p>
        </p:txBody>
      </p:sp>
    </p:spTree>
    <p:extLst>
      <p:ext uri="{BB962C8B-B14F-4D97-AF65-F5344CB8AC3E}">
        <p14:creationId xmlns:p14="http://schemas.microsoft.com/office/powerpoint/2010/main" val="3087991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174" y="152400"/>
            <a:ext cx="7222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ПУТЕВИ У НАДЛЕЖНОСТИ </a:t>
            </a:r>
            <a:endParaRPr lang="sr-Latn-B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BA" b="1" dirty="0"/>
          </a:p>
          <a:p>
            <a:endParaRPr lang="sr-Latn-BA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828800" y="6353115"/>
            <a:ext cx="86868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52400" y="6353115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175" y="914400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48400" y="6353115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26 - 27. октобар, 2023. године</a:t>
            </a:r>
            <a:r>
              <a:rPr lang="sr-Cyrl-BA" b="1" dirty="0" smtClean="0"/>
              <a:t>,</a:t>
            </a:r>
            <a:r>
              <a:rPr lang="sr-Latn-BA" b="1" dirty="0" smtClean="0"/>
              <a:t> </a:t>
            </a:r>
            <a:r>
              <a:rPr lang="sr-Cyrl-BA" b="1" dirty="0"/>
              <a:t>Бања Лука</a:t>
            </a:r>
            <a:endParaRPr lang="sr-Latn-B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213428"/>
            <a:ext cx="6324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Blip>
                <a:blip r:embed="rId2"/>
              </a:buBlip>
            </a:pPr>
            <a:r>
              <a:rPr lang="sr-Cyrl-BA" sz="2800" dirty="0" smtClean="0"/>
              <a:t>Магистрални путеви првог реда (М</a:t>
            </a:r>
            <a:r>
              <a:rPr lang="en-US" sz="2800" dirty="0" smtClean="0"/>
              <a:t>I</a:t>
            </a:r>
            <a:r>
              <a:rPr lang="sr-Cyrl-BA" sz="2800" dirty="0" smtClean="0"/>
              <a:t>)</a:t>
            </a:r>
            <a:r>
              <a:rPr lang="en-US" sz="2800" dirty="0"/>
              <a:t> </a:t>
            </a:r>
            <a:r>
              <a:rPr lang="sr-Cyrl-BA" sz="2800" dirty="0" smtClean="0"/>
              <a:t>у дужини од </a:t>
            </a:r>
            <a:r>
              <a:rPr lang="sr-Latn-BA" sz="2800" dirty="0" smtClean="0"/>
              <a:t>1.592,58 </a:t>
            </a:r>
            <a:r>
              <a:rPr lang="sr-Cyrl-BA" sz="2800" dirty="0" smtClean="0"/>
              <a:t>км;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Blip>
                <a:blip r:embed="rId2"/>
              </a:buBlip>
            </a:pPr>
            <a:r>
              <a:rPr lang="sr-Cyrl-BA" sz="2800" dirty="0" smtClean="0"/>
              <a:t>Магистрални путеви другог реда </a:t>
            </a:r>
            <a:r>
              <a:rPr lang="sr-Cyrl-BA" sz="2800" dirty="0"/>
              <a:t>(</a:t>
            </a:r>
            <a:r>
              <a:rPr lang="sr-Cyrl-BA" sz="2800" dirty="0" smtClean="0"/>
              <a:t>М</a:t>
            </a:r>
            <a:r>
              <a:rPr lang="en-US" sz="2800" dirty="0" smtClean="0"/>
              <a:t>II</a:t>
            </a:r>
            <a:r>
              <a:rPr lang="sr-Cyrl-BA" sz="2800" dirty="0"/>
              <a:t>)</a:t>
            </a:r>
            <a:r>
              <a:rPr lang="en-US" sz="2800" dirty="0"/>
              <a:t> </a:t>
            </a:r>
            <a:r>
              <a:rPr lang="sr-Cyrl-BA" sz="2800" dirty="0"/>
              <a:t>у дужини од </a:t>
            </a:r>
            <a:r>
              <a:rPr lang="sr-Latn-BA" sz="2800" dirty="0" smtClean="0"/>
              <a:t>335,41 </a:t>
            </a:r>
            <a:r>
              <a:rPr lang="sr-Cyrl-BA" sz="2800" dirty="0" smtClean="0"/>
              <a:t>км;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Blip>
                <a:blip r:embed="rId2"/>
              </a:buBlip>
            </a:pPr>
            <a:r>
              <a:rPr lang="sr-Cyrl-BA" sz="2800" dirty="0" smtClean="0"/>
              <a:t>Регионални </a:t>
            </a:r>
            <a:r>
              <a:rPr lang="sr-Cyrl-BA" sz="2800" dirty="0"/>
              <a:t>путеви првог реда </a:t>
            </a:r>
            <a:r>
              <a:rPr lang="sr-Cyrl-BA" sz="2800" dirty="0" smtClean="0"/>
              <a:t>(</a:t>
            </a:r>
            <a:r>
              <a:rPr lang="en-US" sz="2800" dirty="0" smtClean="0"/>
              <a:t>RI</a:t>
            </a:r>
            <a:r>
              <a:rPr lang="sr-Cyrl-BA" sz="2800" dirty="0"/>
              <a:t>)</a:t>
            </a:r>
            <a:r>
              <a:rPr lang="en-US" sz="2800" dirty="0"/>
              <a:t> </a:t>
            </a:r>
            <a:r>
              <a:rPr lang="sr-Cyrl-BA" sz="2800" dirty="0"/>
              <a:t>у дужини од </a:t>
            </a:r>
            <a:r>
              <a:rPr lang="sr-Latn-BA" sz="2800" dirty="0" smtClean="0"/>
              <a:t>1.244,05 </a:t>
            </a:r>
            <a:r>
              <a:rPr lang="sr-Cyrl-BA" sz="2800" dirty="0" smtClean="0"/>
              <a:t>км</a:t>
            </a:r>
            <a:r>
              <a:rPr lang="sr-Cyrl-BA" sz="2800" dirty="0"/>
              <a:t>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Blip>
                <a:blip r:embed="rId2"/>
              </a:buBlip>
            </a:pPr>
            <a:r>
              <a:rPr lang="sr-Cyrl-BA" sz="2800" dirty="0" smtClean="0"/>
              <a:t>Регионални </a:t>
            </a:r>
            <a:r>
              <a:rPr lang="sr-Cyrl-BA" sz="2800" dirty="0"/>
              <a:t>путеви другог реда </a:t>
            </a:r>
            <a:r>
              <a:rPr lang="sr-Cyrl-BA" sz="2800" dirty="0" smtClean="0"/>
              <a:t>(</a:t>
            </a:r>
            <a:r>
              <a:rPr lang="en-US" sz="2800" dirty="0" smtClean="0"/>
              <a:t>RII</a:t>
            </a:r>
            <a:r>
              <a:rPr lang="sr-Cyrl-BA" sz="2800" dirty="0"/>
              <a:t>)</a:t>
            </a:r>
            <a:r>
              <a:rPr lang="en-US" sz="2800" dirty="0"/>
              <a:t> </a:t>
            </a:r>
            <a:r>
              <a:rPr lang="sr-Cyrl-BA" sz="2800" dirty="0"/>
              <a:t>у дужини од </a:t>
            </a:r>
            <a:r>
              <a:rPr lang="sr-Latn-BA" sz="2800" dirty="0" smtClean="0"/>
              <a:t>912,96 </a:t>
            </a:r>
            <a:r>
              <a:rPr lang="sr-Cyrl-BA" sz="2800" dirty="0" smtClean="0"/>
              <a:t>км;</a:t>
            </a:r>
            <a:endParaRPr lang="sr-Latn-BA" sz="28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Blip>
                <a:blip r:embed="rId2"/>
              </a:buBlip>
            </a:pPr>
            <a:r>
              <a:rPr lang="sr-Cyrl-BA" sz="2800" dirty="0" smtClean="0"/>
              <a:t>Укупна дужина 4.095 км.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6226" y="1505129"/>
            <a:ext cx="515721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41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175" y="152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САДРЖАЈ РАДА</a:t>
            </a:r>
            <a:endParaRPr lang="sr-Latn-B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BA" b="1" dirty="0"/>
          </a:p>
          <a:p>
            <a:endParaRPr lang="sr-Latn-BA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828800" y="6353115"/>
            <a:ext cx="86868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1213428"/>
            <a:ext cx="1196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Blip>
                <a:blip r:embed="rId2"/>
              </a:buBlip>
            </a:pPr>
            <a:r>
              <a:rPr lang="sr-Cyrl-BA" sz="2800" dirty="0" smtClean="0"/>
              <a:t>СТРАТЕШКИ ДОКУМЕНТИ</a:t>
            </a:r>
            <a:endParaRPr lang="sr-Latn-BA" sz="2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Blip>
                <a:blip r:embed="rId2"/>
              </a:buBlip>
            </a:pPr>
            <a:r>
              <a:rPr lang="sr-Cyrl-BA" sz="2800" dirty="0" smtClean="0"/>
              <a:t>ПРОЦЕДУРЕ УНАПРИЈЕЂЕЊА БЕЗБЈЕДНОСТИ САОБРАЋАЈА: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Blip>
                <a:blip r:embed="rId2"/>
              </a:buBlip>
            </a:pPr>
            <a:r>
              <a:rPr lang="sr-Cyrl-BA" sz="2800" dirty="0" smtClean="0"/>
              <a:t>РЕВИЗИЈА БЕЗБЈЕДНОСТИ САОБРАЋАЈА</a:t>
            </a:r>
            <a:endParaRPr lang="sr-Latn-BA" sz="2800" dirty="0"/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Blip>
                <a:blip r:embed="rId2"/>
              </a:buBlip>
            </a:pPr>
            <a:r>
              <a:rPr lang="sr-Cyrl-BA" sz="2800" dirty="0" smtClean="0"/>
              <a:t>ПРОВЈЕРА БЕЗБЈЕДНОСТИ САОБРАЋАЈА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Blip>
                <a:blip r:embed="rId2"/>
              </a:buBlip>
            </a:pPr>
            <a:r>
              <a:rPr lang="sr-Cyrl-BA" sz="2800" dirty="0" smtClean="0"/>
              <a:t>УПРАВЉАЊЕ ОПАСНИМ МЈЕСТИМА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Blip>
                <a:blip r:embed="rId2"/>
              </a:buBlip>
            </a:pPr>
            <a:r>
              <a:rPr lang="sr-Cyrl-BA" sz="2800" dirty="0" smtClean="0"/>
              <a:t>САОБРАЋАЈНА СИГНАЛИЗАЦИЈА И ОПРЕМА ПУТА</a:t>
            </a:r>
            <a:endParaRPr lang="en-US" sz="28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Blip>
                <a:blip r:embed="rId2"/>
              </a:buBlip>
            </a:pPr>
            <a:r>
              <a:rPr lang="sr-Cyrl-BA" sz="2800" dirty="0" smtClean="0"/>
              <a:t>ИНТЕЛИГЕНТНИ ТРАНСПОРТНИ СИСТЕМИ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52400" y="6353115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175" y="914400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48400" y="6353115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26 - 27. октобар, 2023. године</a:t>
            </a:r>
            <a:r>
              <a:rPr lang="sr-Cyrl-BA" b="1" dirty="0" smtClean="0"/>
              <a:t>,</a:t>
            </a:r>
            <a:r>
              <a:rPr lang="sr-Latn-BA" b="1" dirty="0" smtClean="0"/>
              <a:t> </a:t>
            </a:r>
            <a:r>
              <a:rPr lang="sr-Cyrl-BA" b="1" dirty="0"/>
              <a:t>Бања Лука</a:t>
            </a:r>
            <a:endParaRPr lang="sr-Latn-BA" b="1" dirty="0"/>
          </a:p>
        </p:txBody>
      </p:sp>
    </p:spTree>
    <p:extLst>
      <p:ext uri="{BB962C8B-B14F-4D97-AF65-F5344CB8AC3E}">
        <p14:creationId xmlns:p14="http://schemas.microsoft.com/office/powerpoint/2010/main" val="2078173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0" y="1048286"/>
            <a:ext cx="41148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174" y="152400"/>
            <a:ext cx="9050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СТРАТЕШКИ ДОКУМЕНТИ</a:t>
            </a:r>
            <a:endParaRPr lang="sr-Latn-BA" b="1" dirty="0"/>
          </a:p>
          <a:p>
            <a:endParaRPr lang="sr-Latn-BA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828800" y="6353115"/>
            <a:ext cx="86868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1213428"/>
            <a:ext cx="6324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Blip>
                <a:blip r:embed="rId3"/>
              </a:buBlip>
            </a:pPr>
            <a:r>
              <a:rPr lang="sr-Cyrl-BA" sz="2800" dirty="0" smtClean="0"/>
              <a:t>Стратегија безбједности саобраћаја на путевима у надлежности ЈП „Путеви РС“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Blip>
                <a:blip r:embed="rId3"/>
              </a:buBlip>
            </a:pPr>
            <a:r>
              <a:rPr lang="sr-Cyrl-BA" sz="2800" dirty="0" smtClean="0"/>
              <a:t>Програм </a:t>
            </a:r>
            <a:r>
              <a:rPr lang="sr-Cyrl-BA" sz="2800" dirty="0"/>
              <a:t>безбједности саобраћаја на путевима у надлежности ЈП „Путеви РС</a:t>
            </a:r>
            <a:r>
              <a:rPr lang="sr-Cyrl-BA" sz="2800" dirty="0" smtClean="0"/>
              <a:t>“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Blip>
                <a:blip r:embed="rId3"/>
              </a:buBlip>
            </a:pPr>
            <a:r>
              <a:rPr lang="sr-Cyrl-BA" sz="2800" dirty="0" smtClean="0"/>
              <a:t>Акциони план </a:t>
            </a:r>
            <a:r>
              <a:rPr lang="sr-Cyrl-BA" sz="2800" dirty="0"/>
              <a:t>безбједности саобраћаја на путевима у надлежности ЈП „Путеви РС“</a:t>
            </a:r>
            <a:endParaRPr lang="sr-Latn-BA" sz="28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52400" y="6353115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175" y="914400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48400" y="6353115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26 - 27. октобар, 2023. године</a:t>
            </a:r>
            <a:r>
              <a:rPr lang="sr-Cyrl-BA" b="1" dirty="0" smtClean="0"/>
              <a:t>,</a:t>
            </a:r>
            <a:r>
              <a:rPr lang="sr-Latn-BA" b="1" dirty="0" smtClean="0"/>
              <a:t> </a:t>
            </a:r>
            <a:r>
              <a:rPr lang="sr-Cyrl-BA" b="1" dirty="0"/>
              <a:t>Бања Лука</a:t>
            </a:r>
            <a:endParaRPr lang="sr-Latn-BA" b="1" dirty="0"/>
          </a:p>
        </p:txBody>
      </p:sp>
    </p:spTree>
    <p:extLst>
      <p:ext uri="{BB962C8B-B14F-4D97-AF65-F5344CB8AC3E}">
        <p14:creationId xmlns:p14="http://schemas.microsoft.com/office/powerpoint/2010/main" val="3916569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4924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174" y="152400"/>
            <a:ext cx="12022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ПРОЦЕДУРЕ УНАПРИЈЕЂЕЊА БЕЗБЈЕДНОСТИ САОБРАЋАЈА</a:t>
            </a:r>
            <a:endParaRPr lang="sr-Latn-BA" b="1" dirty="0"/>
          </a:p>
          <a:p>
            <a:endParaRPr lang="sr-Latn-BA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828800" y="6353115"/>
            <a:ext cx="86868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1362623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sr-Cyrl-BA" sz="2800" dirty="0" smtClean="0"/>
              <a:t>Директива 2008/96/</a:t>
            </a:r>
            <a:r>
              <a:rPr lang="en-US" sz="2800" dirty="0" smtClean="0"/>
              <a:t>EC</a:t>
            </a:r>
            <a:endParaRPr lang="sr-Cyrl-BA" sz="2800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52400" y="6353115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175" y="914400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48400" y="6353115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26 - 27. октобар, 2023. године</a:t>
            </a:r>
            <a:r>
              <a:rPr lang="sr-Cyrl-BA" b="1" dirty="0" smtClean="0"/>
              <a:t>,</a:t>
            </a:r>
            <a:r>
              <a:rPr lang="sr-Latn-BA" b="1" dirty="0" smtClean="0"/>
              <a:t> </a:t>
            </a:r>
            <a:r>
              <a:rPr lang="sr-Cyrl-BA" b="1" dirty="0"/>
              <a:t>Бања Лука</a:t>
            </a:r>
            <a:endParaRPr lang="sr-Latn-BA" b="1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724026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467225" y="62484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24026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467225" y="62484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724026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en-US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467225" y="62484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en-US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724026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en-US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467225" y="62484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724026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en-US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4467225" y="62484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724026" y="6248400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en-US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467225" y="6248400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sr-Latn-CS" altLang="en-US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184274" y="2321424"/>
            <a:ext cx="1201735" cy="3830140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C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sr-Latn-C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(RIA</a:t>
            </a:r>
            <a:r>
              <a:rPr lang="sr-Latn-C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05226" y="2321423"/>
            <a:ext cx="1220786" cy="3830141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C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sr-Latn-C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(iRAP</a:t>
            </a:r>
            <a:r>
              <a:rPr lang="sr-Latn-C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005386" y="2321423"/>
            <a:ext cx="1127125" cy="3830142"/>
          </a:xfrm>
          <a:prstGeom prst="rect">
            <a:avLst/>
          </a:prstGeom>
          <a:solidFill>
            <a:srgbClr val="CCFFCC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C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endParaRPr lang="en-US" alt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sr-Latn-C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(RSI)</a:t>
            </a:r>
            <a:endParaRPr lang="en-US" alt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altLang="en-US" sz="2400" dirty="0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9183687" y="2321421"/>
            <a:ext cx="1250950" cy="3830141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C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</a:t>
            </a: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sr-Latn-C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(NSM)</a:t>
            </a: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altLang="en-US" sz="2400" dirty="0"/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6473825" y="2321422"/>
            <a:ext cx="1230311" cy="3830141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C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sr-Cyrl-C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sr-Latn-C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(BSM)</a:t>
            </a: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altLang="en-US" sz="2400" dirty="0"/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7821613" y="2321422"/>
            <a:ext cx="1246187" cy="3830141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C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en-U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C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sr-Latn-C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IDS)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2470148" y="2321424"/>
            <a:ext cx="1150939" cy="3830140"/>
          </a:xfrm>
          <a:prstGeom prst="rect">
            <a:avLst/>
          </a:prstGeom>
          <a:solidFill>
            <a:srgbClr val="CCFFCC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C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r-Latn-C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CS" alt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RSA</a:t>
            </a:r>
            <a:r>
              <a:rPr lang="sr-Latn-C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3" name="AutoShape 26"/>
          <p:cNvSpPr>
            <a:spLocks noChangeArrowheads="1"/>
          </p:cNvSpPr>
          <p:nvPr/>
        </p:nvSpPr>
        <p:spPr bwMode="auto">
          <a:xfrm>
            <a:off x="5005386" y="4975227"/>
            <a:ext cx="5429252" cy="1155698"/>
          </a:xfrm>
          <a:prstGeom prst="leftRightArrow">
            <a:avLst>
              <a:gd name="adj1" fmla="val 50000"/>
              <a:gd name="adj2" fmla="val 180515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C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Постојећи путеви</a:t>
            </a:r>
          </a:p>
        </p:txBody>
      </p:sp>
      <p:sp>
        <p:nvSpPr>
          <p:cNvPr id="34" name="AutoShape 27"/>
          <p:cNvSpPr>
            <a:spLocks noChangeArrowheads="1"/>
          </p:cNvSpPr>
          <p:nvPr/>
        </p:nvSpPr>
        <p:spPr bwMode="auto">
          <a:xfrm>
            <a:off x="6473824" y="3394077"/>
            <a:ext cx="3960813" cy="1244600"/>
          </a:xfrm>
          <a:prstGeom prst="leftRightArrow">
            <a:avLst>
              <a:gd name="adj1" fmla="val 50000"/>
              <a:gd name="adj2" fmla="val 10384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C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Санационе </a:t>
            </a:r>
            <a:r>
              <a:rPr lang="sr-Cyrl-C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sr-Cyrl-C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ере</a:t>
            </a:r>
            <a:endParaRPr lang="sr-Cyrl-C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AutoShape 28"/>
          <p:cNvSpPr>
            <a:spLocks noChangeArrowheads="1"/>
          </p:cNvSpPr>
          <p:nvPr/>
        </p:nvSpPr>
        <p:spPr bwMode="auto">
          <a:xfrm>
            <a:off x="1196973" y="3394076"/>
            <a:ext cx="4943478" cy="1196975"/>
          </a:xfrm>
          <a:prstGeom prst="leftRightArrow">
            <a:avLst>
              <a:gd name="adj1" fmla="val 50000"/>
              <a:gd name="adj2" fmla="val 138945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C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Превентивне </a:t>
            </a:r>
            <a:r>
              <a:rPr lang="sr-Cyrl-C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en-U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sr-Cyrl-CS" altLang="en-US" sz="2000" dirty="0" smtClean="0">
                <a:latin typeface="Tahoma" panose="020B0604030504040204" pitchFamily="34" charset="0"/>
                <a:cs typeface="Tahoma" panose="020B0604030504040204" pitchFamily="34" charset="0"/>
              </a:rPr>
              <a:t>ере</a:t>
            </a:r>
            <a:endParaRPr lang="sr-Cyrl-C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AutoShape 29"/>
          <p:cNvSpPr>
            <a:spLocks noChangeArrowheads="1"/>
          </p:cNvSpPr>
          <p:nvPr/>
        </p:nvSpPr>
        <p:spPr bwMode="auto">
          <a:xfrm>
            <a:off x="1196973" y="4975227"/>
            <a:ext cx="3729039" cy="1176336"/>
          </a:xfrm>
          <a:prstGeom prst="leftRightArrow">
            <a:avLst>
              <a:gd name="adj1" fmla="val 50000"/>
              <a:gd name="adj2" fmla="val 66201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r-Cyrl-CS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Нови пројекти</a:t>
            </a:r>
            <a:endParaRPr lang="sr-Cyrl-CS" altLang="en-US" sz="2000" dirty="0"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5600" y="1079597"/>
            <a:ext cx="5276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sr-Cyrl-BA" sz="2800" dirty="0" smtClean="0">
                <a:sym typeface="Wingdings" panose="05000000000000000000" pitchFamily="2" charset="2"/>
              </a:rPr>
              <a:t>Закон о безбједности саобраћаја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sr-Cyrl-BA" sz="2800" dirty="0" smtClean="0">
                <a:sym typeface="Wingdings" panose="05000000000000000000" pitchFamily="2" charset="2"/>
              </a:rPr>
              <a:t>на путевима Републике Српске</a:t>
            </a:r>
            <a:r>
              <a:rPr lang="sr-Cyrl-BA" sz="2800" dirty="0" smtClean="0"/>
              <a:t>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343400" y="1393875"/>
            <a:ext cx="21304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5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174" y="152400"/>
            <a:ext cx="9050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РЕВИЗИЈА БЕЗБЈЕДНОСТИ САОБРАЋАЈА</a:t>
            </a:r>
          </a:p>
          <a:p>
            <a:endParaRPr lang="sr-Latn-BA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828800" y="6353115"/>
            <a:ext cx="86868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52400" y="6353115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175" y="914400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48400" y="6353115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26 - 27. октобар, 2023. године</a:t>
            </a:r>
            <a:r>
              <a:rPr lang="sr-Cyrl-BA" b="1" dirty="0" smtClean="0"/>
              <a:t>,</a:t>
            </a:r>
            <a:r>
              <a:rPr lang="sr-Latn-BA" b="1" dirty="0" smtClean="0"/>
              <a:t> </a:t>
            </a:r>
            <a:r>
              <a:rPr lang="sr-Cyrl-BA" b="1" dirty="0"/>
              <a:t>Бања Лука</a:t>
            </a:r>
            <a:endParaRPr lang="sr-Latn-BA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55411"/>
            <a:ext cx="6316906" cy="1371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075730"/>
            <a:ext cx="4156388" cy="51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67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174" y="152400"/>
            <a:ext cx="9050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ПРОВЈЕРА </a:t>
            </a:r>
            <a:r>
              <a:rPr lang="sr-Cyrl-B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БЕЗБЈЕДНОСТИ САОБРАЋАЈА</a:t>
            </a:r>
          </a:p>
          <a:p>
            <a:endParaRPr lang="sr-Latn-BA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828800" y="6353115"/>
            <a:ext cx="86868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52400" y="6353115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175" y="914400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48400" y="6353115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26 - 27. октобар, 2023. године</a:t>
            </a:r>
            <a:r>
              <a:rPr lang="sr-Cyrl-BA" b="1" dirty="0" smtClean="0"/>
              <a:t>,</a:t>
            </a:r>
            <a:r>
              <a:rPr lang="sr-Latn-BA" b="1" dirty="0" smtClean="0"/>
              <a:t> </a:t>
            </a:r>
            <a:r>
              <a:rPr lang="sr-Cyrl-BA" b="1" dirty="0"/>
              <a:t>Бања Лука</a:t>
            </a:r>
            <a:endParaRPr lang="sr-Latn-BA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2" y="1267440"/>
            <a:ext cx="6022868" cy="817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058704"/>
            <a:ext cx="4097755" cy="515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174" y="152400"/>
            <a:ext cx="9050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УПРАВЉАЊЕ ОПАСНИМ МЈЕСТИМА</a:t>
            </a:r>
          </a:p>
          <a:p>
            <a:endParaRPr lang="sr-Latn-BA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828800" y="6353115"/>
            <a:ext cx="86868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52400" y="6353115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175" y="914400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48400" y="6353115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26 - 27. октобар, 2023. године</a:t>
            </a:r>
            <a:r>
              <a:rPr lang="sr-Cyrl-BA" b="1" dirty="0" smtClean="0"/>
              <a:t>,</a:t>
            </a:r>
            <a:r>
              <a:rPr lang="sr-Latn-BA" b="1" dirty="0" smtClean="0"/>
              <a:t> </a:t>
            </a:r>
            <a:r>
              <a:rPr lang="sr-Cyrl-BA" b="1" dirty="0"/>
              <a:t>Бања Лука</a:t>
            </a:r>
            <a:endParaRPr lang="sr-Latn-BA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377" y="4887638"/>
            <a:ext cx="4191000" cy="12786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8600" y="967052"/>
            <a:ext cx="3981878" cy="5309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1827" y="967052"/>
            <a:ext cx="461812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72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76336"/>
            <a:ext cx="3718882" cy="53573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174" y="152400"/>
            <a:ext cx="11032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САОБРАЋАЈНА СИГНАЛИЗАЦИЈА И ОПРЕМА ПУТА</a:t>
            </a:r>
          </a:p>
          <a:p>
            <a:endParaRPr lang="sr-Latn-BA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828800" y="6353115"/>
            <a:ext cx="86868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52400" y="6353115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175" y="914400"/>
            <a:ext cx="1196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48400" y="6353115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26 - 27. октобар, 2023. године</a:t>
            </a:r>
            <a:r>
              <a:rPr lang="sr-Cyrl-BA" b="1" dirty="0" smtClean="0"/>
              <a:t>,</a:t>
            </a:r>
            <a:r>
              <a:rPr lang="sr-Latn-BA" b="1" dirty="0" smtClean="0"/>
              <a:t> </a:t>
            </a:r>
            <a:r>
              <a:rPr lang="sr-Cyrl-BA" b="1" dirty="0"/>
              <a:t>Бања Лука</a:t>
            </a:r>
            <a:endParaRPr lang="sr-Latn-BA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800441"/>
            <a:ext cx="4752791" cy="2575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15237"/>
            <a:ext cx="5512021" cy="234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34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СЛ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СЛЗ" id="{80B99D5B-75FF-4A9C-8351-E6EC1D6FF404}" vid="{94620F4F-8969-493C-A77D-9B2A530EE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БСЛЗ</Template>
  <TotalTime>769</TotalTime>
  <Words>469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Wingdings</vt:lpstr>
      <vt:lpstr>БСЛЗ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Tešić</dc:creator>
  <cp:lastModifiedBy>Radmila Kocic Cucic</cp:lastModifiedBy>
  <cp:revision>75</cp:revision>
  <dcterms:created xsi:type="dcterms:W3CDTF">2014-10-16T19:11:55Z</dcterms:created>
  <dcterms:modified xsi:type="dcterms:W3CDTF">2023-10-26T06:32:16Z</dcterms:modified>
</cp:coreProperties>
</file>